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4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0B11AE-E96E-4C59-9B78-8F4C32C40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B60386-A6F9-43A2-8FE6-123865684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BCCF93-74DF-43E2-BB60-075EA35D2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EE8089-B3B9-439E-89A4-1E605D391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B4C20A-8A4D-4318-A717-582CDBBD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747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E7DAE-6350-4469-B66D-6C0A1B8F3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597F6F-6450-467F-B3B9-194AE9CA1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3CA1FC0-325A-43D4-91EC-9AF4F752B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214540-FF55-4609-B753-D9930E89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A552669-6D81-462B-8529-7C8AB4ADC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1289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3C5CD13-FB65-4A49-8815-352A2D5E2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BCF3101-35B2-4147-B3A5-D418858AAC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7C0608-738A-4C63-9F78-8FA49BBE8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F602FC-B217-4CD9-9DAF-A596450C6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9E8264-90BB-46E8-9132-2189B30E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17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A4F681-FB4B-4F4C-80B3-1A4CCE48A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2BCDDD-18E9-4C3E-9515-DDF39D99C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6DEF2-EF5D-4C51-8279-1CF883585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344AD3-DB8D-44B4-A4AF-C0F0ADC6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CBFA4F-E379-4270-85C1-A3CF4048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89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DCBE1-3FB3-4096-A452-E54E94A86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0C4AFA1-C6D3-49EA-B3E3-631E7D92B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038BD8-2F5D-4271-8EBC-D9BB63866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E115842-627E-44AD-9B72-B2B398A63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FF5B1B7-A1A5-423A-A658-F80B17CC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941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5111A5-43DC-4DFE-982E-23B631E99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07D5D7-333C-43F9-9F20-6CB265ED4B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D4102E0-7012-4CCD-9462-0C6EA82299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BAED4E-2484-4818-B349-2500C0F29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BC5889-CA88-40A8-B437-61387C740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80A7FA-94F2-4C7C-B2C1-E3952A717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80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1B849A-A81D-4223-96E7-4386C9B9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D9DC81-1795-465C-8378-E1A82D0E6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2CE8E09-7A34-4DB1-9737-A7E08C59E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E71DDB-C8D5-4CC3-9016-458C605EE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898DDBA-502A-4FD9-9E50-EC09C8C3B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B58ACAE-3261-4CDC-BF37-F8CC7269A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48A2DE2-EAAD-4349-9CD1-2F5606340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BFC98D1-3752-4AC1-96D5-E1EE944C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46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1ECC9-20CD-4F43-B125-433B6C93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0BC6748-4F1C-4B01-AE9E-DA8B43523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B727DC-1410-45E9-BA47-71D1A0A6D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6DE4AD-2011-42F3-9900-16B51BF5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639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A62A718-7E4F-430D-85F6-AB59885CD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AD21C40-2E44-480A-A20D-FCBE180E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8A2F411-86E1-4D61-9D1A-866A8548B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847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603473-FE83-4655-B818-EA7073FD8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8DCA98-1E06-4B01-8EB5-F243A0E2D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592B7A-191A-429A-803A-44CD4A70D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D4C558-E0AE-427F-A5E2-B92256291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645AA6-DB61-469B-8672-9527D3724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6C065E-753B-4571-85E4-E91C669B8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2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C611B-152B-4A1E-8A5A-44E7FA7ED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BC7EDC4-9AD6-452D-8FA2-C6E82C6500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194DAB4-F939-43D6-A9FA-43D9B2669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A150817-287C-481C-8B7A-3859FC93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822160-EE32-4153-96FF-9A5396B18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9A419C-92E1-49DE-A114-ABE76F7CA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200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6CEBD2-0312-4702-9069-201FC916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DA51F0-2B3E-453E-BDF1-7FC4667CB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D28CBF-5181-47F7-A76D-179B5662F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86358-0F94-4B76-856A-FAF14A5896A3}" type="datetimeFigureOut">
              <a:rPr lang="ru-RU" smtClean="0"/>
              <a:t>13.05.2025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724B7F-CCD4-4F32-9A1A-7EF478C919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E17321-C973-4292-A049-66302B4C5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3D3770-D38B-4E36-B5F8-A2808E31FD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12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6098317-DA23-5125-7CE4-65F5F8E759F8}"/>
              </a:ext>
            </a:extLst>
          </p:cNvPr>
          <p:cNvSpPr/>
          <p:nvPr/>
        </p:nvSpPr>
        <p:spPr>
          <a:xfrm>
            <a:off x="749576" y="685703"/>
            <a:ext cx="10692848" cy="5486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E8C9C-A4E7-4FA6-B0AD-6FDD75CE7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140" y="2318536"/>
            <a:ext cx="9951720" cy="1200329"/>
          </a:xfrm>
        </p:spPr>
        <p:txBody>
          <a:bodyPr>
            <a:normAutofit/>
          </a:bodyPr>
          <a:lstStyle/>
          <a:p>
            <a:r>
              <a:rPr lang="ru-RU" sz="4000" b="1" dirty="0"/>
              <a:t>ТЕМА: «ИЗУЧЕНИЕ КИС </a:t>
            </a:r>
            <a:r>
              <a:rPr lang="en-US" sz="4000" b="1" dirty="0">
                <a:effectLst/>
                <a:ea typeface="Calibri" panose="020F0502020204030204" pitchFamily="34" charset="0"/>
              </a:rPr>
              <a:t>ORACLE APPLICATIONS</a:t>
            </a:r>
            <a:r>
              <a:rPr lang="ru-RU" sz="4000" b="1" dirty="0"/>
              <a:t>: ОБЗОР И АНАЛИЗ»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8BCFD0E-AA8E-4F95-BB9C-2A30A9BAB2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9467"/>
            <a:ext cx="9144000" cy="1932989"/>
          </a:xfrm>
        </p:spPr>
        <p:txBody>
          <a:bodyPr>
            <a:normAutofit/>
          </a:bodyPr>
          <a:lstStyle/>
          <a:p>
            <a:endParaRPr lang="ru-RU" dirty="0"/>
          </a:p>
          <a:p>
            <a:r>
              <a:rPr lang="ru-RU" dirty="0"/>
              <a:t>Санкт-Петербург</a:t>
            </a:r>
          </a:p>
          <a:p>
            <a:r>
              <a:rPr lang="ru-RU" dirty="0"/>
              <a:t>2025 г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FB8DB-1065-45BE-A096-BFBE62ABB6C9}"/>
              </a:ext>
            </a:extLst>
          </p:cNvPr>
          <p:cNvSpPr txBox="1"/>
          <p:nvPr/>
        </p:nvSpPr>
        <p:spPr>
          <a:xfrm>
            <a:off x="868680" y="865432"/>
            <a:ext cx="1043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Кафедра «Информационные и вычислительные системы»</a:t>
            </a:r>
          </a:p>
          <a:p>
            <a:pPr algn="ctr"/>
            <a:r>
              <a:rPr lang="ru-RU" sz="2400" dirty="0"/>
              <a:t>Дисциплина «Корпоративные информационные системы»</a:t>
            </a:r>
          </a:p>
          <a:p>
            <a:pPr algn="ctr"/>
            <a:r>
              <a:rPr lang="ru-RU" sz="2400" dirty="0"/>
              <a:t>Практическое задание №3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9AB98AB-D5BD-D25D-EDBB-FA7F7F78A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77" y="783073"/>
            <a:ext cx="1365046" cy="136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24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827009-9D9E-0914-285B-8AF42E3C7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ABD9134-828F-7C3D-670D-7BC8AEC25497}"/>
              </a:ext>
            </a:extLst>
          </p:cNvPr>
          <p:cNvSpPr/>
          <p:nvPr/>
        </p:nvSpPr>
        <p:spPr>
          <a:xfrm>
            <a:off x="749576" y="685703"/>
            <a:ext cx="10692848" cy="5486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20036172-C1FD-2C59-DF0A-E15E662BA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237" y="1066844"/>
            <a:ext cx="8391525" cy="424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330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5F139DB-DD01-1473-0245-AF675783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Отказоустойчивость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3DE3AFB-60A0-CAD8-495F-FFCB492D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2000" b="1" dirty="0">
                <a:solidFill>
                  <a:schemeClr val="tx1"/>
                </a:solidFill>
              </a:rPr>
              <a:t>Механизмы:</a:t>
            </a:r>
          </a:p>
          <a:p>
            <a:pPr indent="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2000" dirty="0">
                <a:solidFill>
                  <a:schemeClr val="tx1"/>
                </a:solidFill>
              </a:rPr>
              <a:t>Репликация данных между дата-центрами (RPO &lt; 5 мин).</a:t>
            </a:r>
          </a:p>
          <a:p>
            <a:pPr indent="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2000" dirty="0">
                <a:solidFill>
                  <a:schemeClr val="tx1"/>
                </a:solidFill>
              </a:rPr>
              <a:t>Автоматическое переключение при сбоях (RTO &lt; 1 часа).</a:t>
            </a:r>
          </a:p>
          <a:p>
            <a:pPr indent="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2000" b="1" dirty="0">
                <a:solidFill>
                  <a:schemeClr val="tx1"/>
                </a:solidFill>
              </a:rPr>
              <a:t>Резервное копирование: </a:t>
            </a:r>
            <a:r>
              <a:rPr lang="ru-RU" sz="2000" dirty="0">
                <a:solidFill>
                  <a:schemeClr val="tx1"/>
                </a:solidFill>
              </a:rPr>
              <a:t>Ежедневные </a:t>
            </a:r>
            <a:r>
              <a:rPr lang="ru-RU" sz="2000" dirty="0" err="1">
                <a:solidFill>
                  <a:schemeClr val="tx1"/>
                </a:solidFill>
              </a:rPr>
              <a:t>снепшоты</a:t>
            </a:r>
            <a:r>
              <a:rPr lang="ru-RU" sz="2000" dirty="0">
                <a:solidFill>
                  <a:schemeClr val="tx1"/>
                </a:solidFill>
              </a:rPr>
              <a:t> с хранением до 30 дней.</a:t>
            </a:r>
          </a:p>
          <a:p>
            <a:pPr indent="0">
              <a:buNone/>
            </a:pP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F49EBB9C-B05E-39ED-4187-C8971529D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0" y="1390650"/>
            <a:ext cx="306705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9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6F13DBA-9A51-9E11-4E8E-4694E81C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Информационная безопасность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7E0D1309-F54D-C331-85C3-1DE50CA2D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24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Средства:</a:t>
            </a:r>
            <a:endParaRPr lang="ru-RU" sz="24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285750" algn="just">
              <a:lnSpc>
                <a:spcPct val="106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Шифрование данных (AES-256) и TLS для передачи.</a:t>
            </a:r>
          </a:p>
          <a:p>
            <a:pPr marL="514350" indent="-285750" algn="just">
              <a:lnSpc>
                <a:spcPct val="106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Ролевая модель доступа (RBAC).</a:t>
            </a:r>
          </a:p>
          <a:p>
            <a:pPr marL="514350" indent="-285750" algn="just">
              <a:lnSpc>
                <a:spcPct val="106000"/>
              </a:lnSpc>
              <a:spcAft>
                <a:spcPts val="800"/>
              </a:spcAft>
            </a:pPr>
            <a:r>
              <a:rPr lang="ru-RU" sz="24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Сертификаты: ISO 27001, SOC 2, GDPR-совместимость.</a:t>
            </a:r>
          </a:p>
          <a:p>
            <a:pPr indent="0">
              <a:buNone/>
            </a:pP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AF1FA5-0A04-8682-A1A7-6538CAD23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850" y="2790825"/>
            <a:ext cx="2085974" cy="20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11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3048D97-89B7-5479-7F4B-6053CAA1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Кроссплатформенность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DB978D2-FBA7-94C4-871A-61324B66E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Поддержка ОС:</a:t>
            </a:r>
            <a:endParaRPr lang="ru-RU" sz="18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285750" algn="just">
              <a:lnSpc>
                <a:spcPct val="106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Сервер: Linux, Windows.</a:t>
            </a:r>
          </a:p>
          <a:p>
            <a:pPr marL="514350" indent="-285750" algn="just">
              <a:lnSpc>
                <a:spcPct val="106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Клиент: Веб-интерфейс, мобильные приложения (</a:t>
            </a:r>
            <a:r>
              <a:rPr lang="ru-RU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iOS</a:t>
            </a: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/</a:t>
            </a:r>
            <a:r>
              <a:rPr lang="ru-RU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Android</a:t>
            </a: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).</a:t>
            </a:r>
          </a:p>
          <a:p>
            <a:pPr indent="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Планы:</a:t>
            </a: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Развитие AI-инструментов (Oracle AI </a:t>
            </a:r>
            <a:r>
              <a:rPr lang="ru-RU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Apps</a:t>
            </a: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 и поддержка квантовых вычислений.</a:t>
            </a:r>
          </a:p>
          <a:p>
            <a:pPr indent="0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4F91DE-6940-617C-04B9-D674B7CF4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210" y="2019300"/>
            <a:ext cx="1409700" cy="14097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42FDA87-C0E1-E583-88B7-DA404B5EE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6274" y="1963736"/>
            <a:ext cx="1409701" cy="140970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42C9585-5BB6-5CF7-E35A-09C593609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5975" y="2019300"/>
            <a:ext cx="1647825" cy="16478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94713EF-A8D2-0607-DD7E-9C1A443F9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799" y="1963736"/>
            <a:ext cx="1574006" cy="15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56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664E900-1562-9C19-17E5-31EF82965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Техподдержка и администрирование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1D0120B-8E7C-B895-B0C4-A9961DBBF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0215" algn="r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Каналы:</a:t>
            </a:r>
            <a:r>
              <a:rPr lang="ru-RU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Круглосуточный чат, телефон, портал My Oracle Support.</a:t>
            </a:r>
          </a:p>
          <a:p>
            <a:pPr indent="0" algn="r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Самостоятельное администрирование:</a:t>
            </a:r>
            <a:r>
              <a:rPr lang="ru-RU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Ограничено в облаке (требуются права администратора).</a:t>
            </a:r>
          </a:p>
          <a:p>
            <a:pPr algn="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5B9B60-2B8B-EE0F-A330-D684F6C67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3933825"/>
            <a:ext cx="2095499" cy="20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92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F9A6E19-2AA8-611B-AE2A-5D5EF3AE2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Хранилище данных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400439A6-4D34-46B7-07BE-8A6AC43E9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indent="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Тип</a:t>
            </a:r>
            <a:r>
              <a:rPr lang="en-US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Oracle Autonomous Data Warehouse.</a:t>
            </a:r>
            <a:endParaRPr lang="ru-RU" sz="20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20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Характеристики:</a:t>
            </a:r>
            <a:endParaRPr lang="ru-RU" sz="20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14350" indent="-285750" algn="just">
              <a:lnSpc>
                <a:spcPct val="106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Поддержка PB-объемов.</a:t>
            </a:r>
          </a:p>
          <a:p>
            <a:pPr marL="514350" indent="-285750" algn="just">
              <a:lnSpc>
                <a:spcPct val="106000"/>
              </a:lnSpc>
              <a:spcAft>
                <a:spcPts val="800"/>
              </a:spcAft>
            </a:pPr>
            <a:r>
              <a:rPr lang="ru-RU" sz="20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Встроенные инструменты ETL и ML.</a:t>
            </a:r>
          </a:p>
          <a:p>
            <a:pPr indent="0"/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10244" name="Picture 4" descr="Picture background">
            <a:extLst>
              <a:ext uri="{FF2B5EF4-FFF2-40B4-BE49-F238E27FC236}">
                <a16:creationId xmlns:a16="http://schemas.microsoft.com/office/drawing/2014/main" id="{3576C2B2-D566-0DB0-7EC8-8F420521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50" y="2215356"/>
            <a:ext cx="5410200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023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CDB4B68-E59A-F987-C475-650440CFF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Аналитика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A723585-A16D-566F-B688-AA302791E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r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Инструменты:</a:t>
            </a:r>
            <a:endParaRPr lang="ru-RU" sz="1800" b="1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r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Oracle Analytics </a:t>
            </a:r>
            <a:r>
              <a:rPr lang="ru-RU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Cloud</a:t>
            </a: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.</a:t>
            </a:r>
          </a:p>
          <a:p>
            <a:pPr indent="0" algn="r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Встроенные </a:t>
            </a:r>
            <a:r>
              <a:rPr lang="ru-RU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дашборды</a:t>
            </a: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и прогнозные модели (AI/ML).</a:t>
            </a:r>
          </a:p>
          <a:p>
            <a:pPr indent="0" algn="r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18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Интеграция:</a:t>
            </a: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Power BI, </a:t>
            </a:r>
            <a:r>
              <a:rPr lang="ru-RU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Tableau</a:t>
            </a: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0" algn="r">
              <a:buNone/>
            </a:pP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4338" name="Picture 2" descr="Picture background">
            <a:extLst>
              <a:ext uri="{FF2B5EF4-FFF2-40B4-BE49-F238E27FC236}">
                <a16:creationId xmlns:a16="http://schemas.microsoft.com/office/drawing/2014/main" id="{62782EFA-BDAE-B394-3B46-664786432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4" y="2840432"/>
            <a:ext cx="4657725" cy="199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05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CC0C318-949C-729B-D081-10B6F961E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Документооборот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023200A-434C-C885-DB21-5DF2005AA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pic>
        <p:nvPicPr>
          <p:cNvPr id="15364" name="Picture 4" descr="Picture background">
            <a:extLst>
              <a:ext uri="{FF2B5EF4-FFF2-40B4-BE49-F238E27FC236}">
                <a16:creationId xmlns:a16="http://schemas.microsoft.com/office/drawing/2014/main" id="{7E70A849-97B6-F218-22EC-6A9105CF8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818" y="2073771"/>
            <a:ext cx="6710364" cy="377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045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8A3F84-6C53-0902-9892-F6817A2C3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5EB7C49-735E-68C6-4CA4-CC9DE9AAF13F}"/>
              </a:ext>
            </a:extLst>
          </p:cNvPr>
          <p:cNvSpPr/>
          <p:nvPr/>
        </p:nvSpPr>
        <p:spPr>
          <a:xfrm>
            <a:off x="749576" y="685702"/>
            <a:ext cx="10692848" cy="5486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46AB94-9AA7-79D8-3041-0B7FD8CF7E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0140" y="2318536"/>
            <a:ext cx="9951720" cy="1200329"/>
          </a:xfrm>
        </p:spPr>
        <p:txBody>
          <a:bodyPr>
            <a:normAutofit/>
          </a:bodyPr>
          <a:lstStyle/>
          <a:p>
            <a:r>
              <a:rPr lang="ru-RU" sz="4000" b="1" dirty="0"/>
              <a:t>СПАСИБО ЗА ВНИМАНИЕ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7B24AD9-87C1-438B-6E1A-46369CF57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77" y="783073"/>
            <a:ext cx="1365046" cy="136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14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4B0A7F7-3ECA-A633-3069-3CB171A8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Общая информация</a:t>
            </a:r>
            <a:endParaRPr lang="ru-RU" b="1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573E740-0A2F-DCE2-7E88-432D3706C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18000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16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Название продукта</a:t>
            </a:r>
            <a:r>
              <a:rPr lang="en-US" sz="16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Oracle Applications (Oracle ERP Cloud)</a:t>
            </a:r>
            <a:endParaRPr lang="ru-RU" sz="1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18000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16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Цель:</a:t>
            </a:r>
            <a:r>
              <a:rPr lang="ru-RU" sz="16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Комплексная автоматизация бизнес-процессов предприятия. </a:t>
            </a:r>
          </a:p>
          <a:p>
            <a:pPr marL="0" indent="18000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16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Год начала разработки:</a:t>
            </a:r>
            <a:r>
              <a:rPr lang="ru-RU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1987 г.</a:t>
            </a:r>
          </a:p>
          <a:p>
            <a:pPr marL="0" indent="18000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16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Авторы/Разработчик:</a:t>
            </a:r>
            <a:r>
              <a:rPr lang="ru-RU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Oracle Corporation (основатель — Ларри Эллисон).</a:t>
            </a:r>
          </a:p>
          <a:p>
            <a:pPr marL="0" indent="18000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1600" b="1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Текущий правообладатель: </a:t>
            </a:r>
            <a:r>
              <a:rPr lang="ru-RU" sz="1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Oracle Corporation.</a:t>
            </a:r>
          </a:p>
          <a:p>
            <a:pPr marL="0" indent="0"/>
            <a:endParaRPr lang="ru-RU" sz="1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54F1EC7-E31A-B520-A91C-23E7831F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015" y="2627098"/>
            <a:ext cx="3528660" cy="238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19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5FB1530-C956-5980-6F0E-A5F457E8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Функциональная архитектура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CCFAEE3E-C23C-C5D7-A7FF-6969B7C29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DAD7B4A-C82B-E1A3-1B4D-0943C12A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955" y="2332432"/>
            <a:ext cx="1159670" cy="11596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8D4DA61-2DBA-A6B4-9475-30D0CFF37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706" y="3883541"/>
            <a:ext cx="1276350" cy="12763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B39C2B-6CF5-4170-0A66-093B07FC9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75" y="3886200"/>
            <a:ext cx="1276350" cy="127635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8E5B324-DE8B-E01C-6970-4F144C179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677" y="3838575"/>
            <a:ext cx="1276350" cy="127635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701E3E5-989D-7934-B148-988B50C11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2620" y="2274092"/>
            <a:ext cx="1276350" cy="12763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9E7F734-C875-D5F5-3AD0-19F8AF1D4EA7}"/>
              </a:ext>
            </a:extLst>
          </p:cNvPr>
          <p:cNvSpPr txBox="1"/>
          <p:nvPr/>
        </p:nvSpPr>
        <p:spPr>
          <a:xfrm>
            <a:off x="1595219" y="3440668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Финансы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015C36-8622-E21B-A2BC-04274644FE06}"/>
              </a:ext>
            </a:extLst>
          </p:cNvPr>
          <p:cNvSpPr txBox="1"/>
          <p:nvPr/>
        </p:nvSpPr>
        <p:spPr>
          <a:xfrm>
            <a:off x="3059614" y="508793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Закупки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66CD93-A4F8-4CE9-9292-EEC2B6A5702C}"/>
              </a:ext>
            </a:extLst>
          </p:cNvPr>
          <p:cNvSpPr txBox="1"/>
          <p:nvPr/>
        </p:nvSpPr>
        <p:spPr>
          <a:xfrm>
            <a:off x="4991089" y="5112821"/>
            <a:ext cx="247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Управление проектами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3E27F8-301C-22D5-C637-BD7AF197DA70}"/>
              </a:ext>
            </a:extLst>
          </p:cNvPr>
          <p:cNvSpPr txBox="1"/>
          <p:nvPr/>
        </p:nvSpPr>
        <p:spPr>
          <a:xfrm>
            <a:off x="8478867" y="516255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0F03A5-38F5-61C0-635E-AF8286690F64}"/>
              </a:ext>
            </a:extLst>
          </p:cNvPr>
          <p:cNvSpPr txBox="1"/>
          <p:nvPr/>
        </p:nvSpPr>
        <p:spPr>
          <a:xfrm>
            <a:off x="9157026" y="3440668"/>
            <a:ext cx="200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Контроль качества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2AEAFB-85DF-5EF9-488A-F490CF101D9C}"/>
              </a:ext>
            </a:extLst>
          </p:cNvPr>
          <p:cNvSpPr txBox="1"/>
          <p:nvPr/>
        </p:nvSpPr>
        <p:spPr>
          <a:xfrm>
            <a:off x="4083213" y="2234799"/>
            <a:ext cx="370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Основные модули</a:t>
            </a:r>
          </a:p>
        </p:txBody>
      </p:sp>
    </p:spTree>
    <p:extLst>
      <p:ext uri="{BB962C8B-B14F-4D97-AF65-F5344CB8AC3E}">
        <p14:creationId xmlns:p14="http://schemas.microsoft.com/office/powerpoint/2010/main" val="401890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DB4644D-7502-D118-703E-A94FF131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ИТ-архитектура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0B3178A-DDAE-DCD9-4D4F-862D83DA9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4302A-8246-6813-61BC-1B8E3EFB829F}"/>
              </a:ext>
            </a:extLst>
          </p:cNvPr>
          <p:cNvSpPr txBox="1"/>
          <p:nvPr/>
        </p:nvSpPr>
        <p:spPr>
          <a:xfrm>
            <a:off x="5752496" y="1825625"/>
            <a:ext cx="5825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Поддерживаемые СУБД</a:t>
            </a:r>
          </a:p>
        </p:txBody>
      </p:sp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EBD189FE-7180-DB95-0170-92A8D42BD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2398206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ture background">
            <a:extLst>
              <a:ext uri="{FF2B5EF4-FFF2-40B4-BE49-F238E27FC236}">
                <a16:creationId xmlns:a16="http://schemas.microsoft.com/office/drawing/2014/main" id="{C8725314-58B2-7604-E240-9C8566AB0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166" y="3790514"/>
            <a:ext cx="2724149" cy="226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AD063A03-7597-EED8-871E-587FF032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674" y="2523618"/>
            <a:ext cx="2466975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icture background">
            <a:extLst>
              <a:ext uri="{FF2B5EF4-FFF2-40B4-BE49-F238E27FC236}">
                <a16:creationId xmlns:a16="http://schemas.microsoft.com/office/drawing/2014/main" id="{C055539E-3047-9F44-0003-88AB94189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" t="9364" r="8092" b="6593"/>
          <a:stretch/>
        </p:blipFill>
        <p:spPr bwMode="auto">
          <a:xfrm>
            <a:off x="1110629" y="2523618"/>
            <a:ext cx="5074888" cy="28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4BCD13-851F-4523-6B12-B9D47F6FC60A}"/>
              </a:ext>
            </a:extLst>
          </p:cNvPr>
          <p:cNvSpPr txBox="1"/>
          <p:nvPr/>
        </p:nvSpPr>
        <p:spPr>
          <a:xfrm>
            <a:off x="735328" y="1819528"/>
            <a:ext cx="5825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Облачная Архитектура</a:t>
            </a:r>
          </a:p>
        </p:txBody>
      </p:sp>
    </p:spTree>
    <p:extLst>
      <p:ext uri="{BB962C8B-B14F-4D97-AF65-F5344CB8AC3E}">
        <p14:creationId xmlns:p14="http://schemas.microsoft.com/office/powerpoint/2010/main" val="3874513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675299-2212-84E6-2843-199FA70C5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Лицензирование и стоимость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2DBCE46F-CB0A-D88E-B6E1-3ACB88C12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043DE26D-6187-D00E-6539-9ADA11C99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186953"/>
              </p:ext>
            </p:extLst>
          </p:nvPr>
        </p:nvGraphicFramePr>
        <p:xfrm>
          <a:off x="2032000" y="2176991"/>
          <a:ext cx="8128000" cy="210312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54197302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902176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b="1" kern="1200" dirty="0">
                          <a:solidFill>
                            <a:schemeClr val="tx1"/>
                          </a:solidFill>
                          <a:effectLst/>
                        </a:rPr>
                        <a:t>Тип лицензии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err="1">
                          <a:solidFill>
                            <a:schemeClr val="tx1"/>
                          </a:solidFill>
                        </a:rPr>
                        <a:t>Стоимсоть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789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kern="1200" dirty="0">
                          <a:solidFill>
                            <a:schemeClr val="dk1"/>
                          </a:solidFill>
                          <a:effectLst/>
                        </a:rPr>
                        <a:t>Облачная подписка (</a:t>
                      </a:r>
                      <a:r>
                        <a:rPr lang="ru-RU" sz="2400" kern="1200" dirty="0" err="1">
                          <a:solidFill>
                            <a:schemeClr val="dk1"/>
                          </a:solidFill>
                          <a:effectLst/>
                        </a:rPr>
                        <a:t>SaaS</a:t>
                      </a:r>
                      <a:r>
                        <a:rPr lang="ru-RU" sz="240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200" dirty="0">
                          <a:solidFill>
                            <a:schemeClr val="dk1"/>
                          </a:solidFill>
                          <a:effectLst/>
                        </a:rPr>
                        <a:t>$80/пользователь/месяц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36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kern="1200" dirty="0" err="1">
                          <a:solidFill>
                            <a:schemeClr val="tx1"/>
                          </a:solidFill>
                          <a:effectLst/>
                        </a:rPr>
                        <a:t>Перпетуальная</a:t>
                      </a:r>
                      <a:r>
                        <a:rPr lang="ru-RU" sz="2400" kern="1200" dirty="0">
                          <a:solidFill>
                            <a:schemeClr val="tx1"/>
                          </a:solidFill>
                          <a:effectLst/>
                        </a:rPr>
                        <a:t> (локальная версия)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kern="1200" dirty="0">
                          <a:solidFill>
                            <a:schemeClr val="dk1"/>
                          </a:solidFill>
                          <a:effectLst/>
                        </a:rPr>
                        <a:t>Единоразовый платеж + 20-25% ежегодного обслуживания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711431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702FCD4-B50A-B8C9-57BA-84D1C32DE50E}"/>
              </a:ext>
            </a:extLst>
          </p:cNvPr>
          <p:cNvSpPr txBox="1"/>
          <p:nvPr/>
        </p:nvSpPr>
        <p:spPr>
          <a:xfrm>
            <a:off x="1259580" y="4500869"/>
            <a:ext cx="9672841" cy="1584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450215" algn="ctr">
              <a:lnSpc>
                <a:spcPct val="106000"/>
              </a:lnSpc>
              <a:spcAft>
                <a:spcPts val="800"/>
              </a:spcAft>
              <a:buNone/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Примерная стоимость для организации (100 пользователей):</a:t>
            </a:r>
          </a:p>
          <a:p>
            <a:pPr marL="342900" lvl="0" indent="-342900" algn="ctr">
              <a:lnSpc>
                <a:spcPct val="106000"/>
              </a:lnSpc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Облако: ~$100 000/год.</a:t>
            </a:r>
          </a:p>
          <a:p>
            <a:pPr marL="342900" lvl="0" indent="-342900" algn="ctr">
              <a:lnSpc>
                <a:spcPct val="106000"/>
              </a:lnSpc>
              <a:spcAft>
                <a:spcPts val="800"/>
              </a:spcAft>
              <a:buSzPts val="14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Локальная версия: ~250000(лицензии)+250000(лицензии)+50 000/год (поддержка).</a:t>
            </a:r>
          </a:p>
          <a:p>
            <a:pPr algn="ctr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5759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DBE507E-8EF3-F550-7CDB-A32C9A82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Известные клиенты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3F2A519-8542-6091-6662-F5161EF9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13786ECE-0DD7-A805-7BC2-19080057B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969" y="2376643"/>
            <a:ext cx="1828800" cy="121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icture background">
            <a:extLst>
              <a:ext uri="{FF2B5EF4-FFF2-40B4-BE49-F238E27FC236}">
                <a16:creationId xmlns:a16="http://schemas.microsoft.com/office/drawing/2014/main" id="{C310E08D-AB83-F9E8-96DD-4BDFE6354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335562"/>
            <a:ext cx="2619374" cy="76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Picture background">
            <a:extLst>
              <a:ext uri="{FF2B5EF4-FFF2-40B4-BE49-F238E27FC236}">
                <a16:creationId xmlns:a16="http://schemas.microsoft.com/office/drawing/2014/main" id="{C3224F32-58D1-10AC-0E9A-FAFEB9B11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20" y="2043911"/>
            <a:ext cx="2848429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Picture background">
            <a:extLst>
              <a:ext uri="{FF2B5EF4-FFF2-40B4-BE49-F238E27FC236}">
                <a16:creationId xmlns:a16="http://schemas.microsoft.com/office/drawing/2014/main" id="{ABCBA57B-69D4-5BEE-96DF-33F842FCC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8" y="4335562"/>
            <a:ext cx="3371850" cy="89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Picture background">
            <a:extLst>
              <a:ext uri="{FF2B5EF4-FFF2-40B4-BE49-F238E27FC236}">
                <a16:creationId xmlns:a16="http://schemas.microsoft.com/office/drawing/2014/main" id="{89CAD5D6-7587-2219-592C-A0F0ED0EA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592" y="1837533"/>
            <a:ext cx="2754086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0BB799-A5BA-0EAE-E523-426D8DF366C1}"/>
              </a:ext>
            </a:extLst>
          </p:cNvPr>
          <p:cNvSpPr txBox="1"/>
          <p:nvPr/>
        </p:nvSpPr>
        <p:spPr>
          <a:xfrm>
            <a:off x="1024619" y="3576531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Управление глобальными цепочками поставок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524B2E-233C-8FB7-A13A-230DD020ACAB}"/>
              </a:ext>
            </a:extLst>
          </p:cNvPr>
          <p:cNvSpPr txBox="1"/>
          <p:nvPr/>
        </p:nvSpPr>
        <p:spPr>
          <a:xfrm>
            <a:off x="7620003" y="5104113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нтеграция с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IoT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для производства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2DCE9-C7B0-E8D5-5C76-027F07AC1E04}"/>
              </a:ext>
            </a:extLst>
          </p:cNvPr>
          <p:cNvSpPr txBox="1"/>
          <p:nvPr/>
        </p:nvSpPr>
        <p:spPr>
          <a:xfrm>
            <a:off x="2090737" y="5156884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Логистика и финансовый учет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4F4905-0749-1EF1-7291-285C83FFE971}"/>
              </a:ext>
            </a:extLst>
          </p:cNvPr>
          <p:cNvSpPr txBox="1"/>
          <p:nvPr/>
        </p:nvSpPr>
        <p:spPr>
          <a:xfrm>
            <a:off x="7928885" y="3595467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Ф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инансовый анализ и риск-менеджмент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C6BF97-C090-52C2-AFD0-FFF5071825C5}"/>
              </a:ext>
            </a:extLst>
          </p:cNvPr>
          <p:cNvSpPr txBox="1"/>
          <p:nvPr/>
        </p:nvSpPr>
        <p:spPr>
          <a:xfrm>
            <a:off x="4476752" y="3567153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</a:rPr>
              <a:t>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втоматизация HR-процессов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907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872C448C-7CAF-A021-A724-769C94C97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Отзывы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C9175E-6BBF-B680-EB3E-18A445D42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F88C72-5481-3789-78F8-10AA5004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87" y="1928971"/>
            <a:ext cx="5940425" cy="414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1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16C22631-0E06-5EA0-682F-A42A92E60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Интерфейс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23D13C-8AF6-4E95-C687-2D412D807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56ECD19-7B39-B39B-59FE-B2ABE4F7D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24" y="2114169"/>
            <a:ext cx="4999890" cy="3641448"/>
          </a:xfrm>
          <a:prstGeom prst="rect">
            <a:avLst/>
          </a:prstGeom>
        </p:spPr>
      </p:pic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CADF8F16-0064-DE3E-9775-34A6DE15E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338" y="2132012"/>
            <a:ext cx="4999891" cy="360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58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DED3EA-43DC-423D-6FCA-C9AFD0517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E1C664C-FAE6-2F16-8F61-D1BCF189DED6}"/>
              </a:ext>
            </a:extLst>
          </p:cNvPr>
          <p:cNvSpPr/>
          <p:nvPr/>
        </p:nvSpPr>
        <p:spPr>
          <a:xfrm>
            <a:off x="749576" y="685703"/>
            <a:ext cx="10692848" cy="548659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172" name="Picture 4" descr="Picture background">
            <a:extLst>
              <a:ext uri="{FF2B5EF4-FFF2-40B4-BE49-F238E27FC236}">
                <a16:creationId xmlns:a16="http://schemas.microsoft.com/office/drawing/2014/main" id="{6E830A04-51CF-5B34-A7BA-5F8E8E73D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5" y="1557337"/>
            <a:ext cx="5111751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icture background">
            <a:extLst>
              <a:ext uri="{FF2B5EF4-FFF2-40B4-BE49-F238E27FC236}">
                <a16:creationId xmlns:a16="http://schemas.microsoft.com/office/drawing/2014/main" id="{0320FCE8-9779-8BBB-13EC-310276DF8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905" y="1557336"/>
            <a:ext cx="51117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9687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2126</TotalTime>
  <Words>352</Words>
  <Application>Microsoft Office PowerPoint</Application>
  <PresentationFormat>Широкоэкранный</PresentationFormat>
  <Paragraphs>71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Symbol</vt:lpstr>
      <vt:lpstr>Times New Roman</vt:lpstr>
      <vt:lpstr>Тема Office</vt:lpstr>
      <vt:lpstr>ТЕМА: «ИЗУЧЕНИЕ КИС ORACLE APPLICATIONS: ОБЗОР И АНАЛИЗ»</vt:lpstr>
      <vt:lpstr>Общая информация</vt:lpstr>
      <vt:lpstr>Функциональная архитектура</vt:lpstr>
      <vt:lpstr>ИТ-архитектура</vt:lpstr>
      <vt:lpstr>Лицензирование и стоимость</vt:lpstr>
      <vt:lpstr>Известные клиенты</vt:lpstr>
      <vt:lpstr>Отзывы</vt:lpstr>
      <vt:lpstr>Интерфейс</vt:lpstr>
      <vt:lpstr>Презентация PowerPoint</vt:lpstr>
      <vt:lpstr>Презентация PowerPoint</vt:lpstr>
      <vt:lpstr>Отказоустойчивость</vt:lpstr>
      <vt:lpstr>Информационная безопасность</vt:lpstr>
      <vt:lpstr>Кроссплатформенность</vt:lpstr>
      <vt:lpstr>Техподдержка и администрирование</vt:lpstr>
      <vt:lpstr>Хранилище данных</vt:lpstr>
      <vt:lpstr>Аналитика</vt:lpstr>
      <vt:lpstr>Документооборот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Виталий Раевский</dc:creator>
  <cp:lastModifiedBy>Никита Кот</cp:lastModifiedBy>
  <cp:revision>8</cp:revision>
  <dcterms:created xsi:type="dcterms:W3CDTF">2025-02-28T09:02:40Z</dcterms:created>
  <dcterms:modified xsi:type="dcterms:W3CDTF">2025-05-13T14:33:12Z</dcterms:modified>
</cp:coreProperties>
</file>